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71" r:id="rId3"/>
    <p:sldId id="257" r:id="rId4"/>
    <p:sldId id="275" r:id="rId5"/>
    <p:sldId id="258" r:id="rId6"/>
    <p:sldId id="274" r:id="rId7"/>
    <p:sldId id="261" r:id="rId8"/>
    <p:sldId id="266" r:id="rId9"/>
    <p:sldId id="267" r:id="rId10"/>
    <p:sldId id="268" r:id="rId11"/>
    <p:sldId id="272" r:id="rId12"/>
    <p:sldId id="270" r:id="rId13"/>
    <p:sldId id="273" r:id="rId14"/>
    <p:sldId id="269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1" d="100"/>
          <a:sy n="81" d="100"/>
        </p:scale>
        <p:origin x="91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spc="3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4A992-72F6-4400-B89C-F75979C2914F}" type="datetimeFigureOut">
              <a:rPr lang="es-CL" smtClean="0"/>
              <a:t>15-12-2023</a:t>
            </a:fld>
            <a:endParaRPr lang="es-CL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8FD72-2E3F-4341-9A4F-79DE7208CCB0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2055641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4A992-72F6-4400-B89C-F75979C2914F}" type="datetimeFigureOut">
              <a:rPr lang="es-CL" smtClean="0"/>
              <a:t>15-12-2023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8FD72-2E3F-4341-9A4F-79DE7208CCB0}" type="slidenum">
              <a:rPr lang="es-CL" smtClean="0"/>
              <a:t>‹#›</a:t>
            </a:fld>
            <a:endParaRPr lang="es-CL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3889499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4A992-72F6-4400-B89C-F75979C2914F}" type="datetimeFigureOut">
              <a:rPr lang="es-CL" smtClean="0"/>
              <a:t>15-12-2023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8FD72-2E3F-4341-9A4F-79DE7208CCB0}" type="slidenum">
              <a:rPr lang="es-CL" smtClean="0"/>
              <a:t>‹#›</a:t>
            </a:fld>
            <a:endParaRPr lang="es-CL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8099329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4A992-72F6-4400-B89C-F75979C2914F}" type="datetimeFigureOut">
              <a:rPr lang="es-CL" smtClean="0"/>
              <a:t>15-12-2023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8FD72-2E3F-4341-9A4F-79DE7208CCB0}" type="slidenum">
              <a:rPr lang="es-CL" smtClean="0"/>
              <a:t>‹#›</a:t>
            </a:fld>
            <a:endParaRPr lang="es-CL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53060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 spc="3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4A992-72F6-4400-B89C-F75979C2914F}" type="datetimeFigureOut">
              <a:rPr lang="es-CL" smtClean="0"/>
              <a:t>15-12-2023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8FD72-2E3F-4341-9A4F-79DE7208CCB0}" type="slidenum">
              <a:rPr lang="es-CL" smtClean="0"/>
              <a:t>‹#›</a:t>
            </a:fld>
            <a:endParaRPr lang="es-CL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4262307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4A992-72F6-4400-B89C-F75979C2914F}" type="datetimeFigureOut">
              <a:rPr lang="es-CL" smtClean="0"/>
              <a:t>15-12-2023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8FD72-2E3F-4341-9A4F-79DE7208CCB0}" type="slidenum">
              <a:rPr lang="es-CL" smtClean="0"/>
              <a:t>‹#›</a:t>
            </a:fld>
            <a:endParaRPr lang="es-CL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9160118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4A992-72F6-4400-B89C-F75979C2914F}" type="datetimeFigureOut">
              <a:rPr lang="es-CL" smtClean="0"/>
              <a:t>15-12-2023</a:t>
            </a:fld>
            <a:endParaRPr lang="es-C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8FD72-2E3F-4341-9A4F-79DE7208CCB0}" type="slidenum">
              <a:rPr lang="es-CL" smtClean="0"/>
              <a:t>‹#›</a:t>
            </a:fld>
            <a:endParaRPr lang="es-CL"/>
          </a:p>
        </p:txBody>
      </p:sp>
      <p:sp>
        <p:nvSpPr>
          <p:cNvPr id="11" name="Rectangle 10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187238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4A992-72F6-4400-B89C-F75979C2914F}" type="datetimeFigureOut">
              <a:rPr lang="es-CL" smtClean="0"/>
              <a:t>15-12-2023</a:t>
            </a:fld>
            <a:endParaRPr lang="es-C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8FD72-2E3F-4341-9A4F-79DE7208CCB0}" type="slidenum">
              <a:rPr lang="es-CL" smtClean="0"/>
              <a:t>‹#›</a:t>
            </a:fld>
            <a:endParaRPr lang="es-CL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7123171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4A992-72F6-4400-B89C-F75979C2914F}" type="datetimeFigureOut">
              <a:rPr lang="es-CL" smtClean="0"/>
              <a:t>15-12-2023</a:t>
            </a:fld>
            <a:endParaRPr lang="es-C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8FD72-2E3F-4341-9A4F-79DE7208CCB0}" type="slidenum">
              <a:rPr lang="es-CL" smtClean="0"/>
              <a:t>‹#›</a:t>
            </a:fld>
            <a:endParaRPr lang="es-CL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2884770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2800" b="1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4A992-72F6-4400-B89C-F75979C2914F}" type="datetimeFigureOut">
              <a:rPr lang="es-CL" smtClean="0"/>
              <a:t>15-12-2023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8FD72-2E3F-4341-9A4F-79DE7208CCB0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6271803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400" baseline="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4A992-72F6-4400-B89C-F75979C2914F}" type="datetimeFigureOut">
              <a:rPr lang="es-CL" smtClean="0"/>
              <a:t>15-12-2023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8FD72-2E3F-4341-9A4F-79DE7208CCB0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223378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294198"/>
            <a:ext cx="9692640" cy="1397124"/>
          </a:xfrm>
          <a:prstGeom prst="rect">
            <a:avLst/>
          </a:prstGeom>
        </p:spPr>
        <p:txBody>
          <a:bodyPr vert="horz" lIns="91440" tIns="27432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fld id="{E294A992-72F6-4400-B89C-F75979C2914F}" type="datetimeFigureOut">
              <a:rPr lang="es-CL" smtClean="0"/>
              <a:t>15-12-2023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fld id="{95C8FD72-2E3F-4341-9A4F-79DE7208CCB0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280481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 spc="-5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2000" kern="1200" spc="1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9B908-12F3-631E-0FEC-9269B6EA154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s-CL" sz="5200" dirty="0"/>
              <a:t>Compresión con Compressed </a:t>
            </a:r>
            <a:r>
              <a:rPr lang="es-CL" sz="5200" dirty="0" err="1"/>
              <a:t>Sensing</a:t>
            </a:r>
            <a:r>
              <a:rPr lang="es-CL" sz="5200" dirty="0"/>
              <a:t> y Deep </a:t>
            </a:r>
            <a:r>
              <a:rPr lang="es-CL" sz="5200" dirty="0" err="1"/>
              <a:t>Learning</a:t>
            </a:r>
            <a:endParaRPr lang="es-CL" sz="52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358981-9D6E-25CC-710E-7F20EC37355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CL" dirty="0"/>
              <a:t>Rodrigo Muñoz G.</a:t>
            </a:r>
          </a:p>
          <a:p>
            <a:r>
              <a:rPr lang="es-CL" dirty="0"/>
              <a:t>MIE 823</a:t>
            </a:r>
          </a:p>
          <a:p>
            <a:r>
              <a:rPr lang="es-CL" dirty="0"/>
              <a:t>Profesor: Dr. Esteban Vera Rojas</a:t>
            </a:r>
          </a:p>
        </p:txBody>
      </p:sp>
    </p:spTree>
    <p:extLst>
      <p:ext uri="{BB962C8B-B14F-4D97-AF65-F5344CB8AC3E}">
        <p14:creationId xmlns:p14="http://schemas.microsoft.com/office/powerpoint/2010/main" val="14435375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CB66F7-26A5-B53E-2465-46B785DB5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844" y="441960"/>
            <a:ext cx="9773412" cy="853440"/>
          </a:xfrm>
        </p:spPr>
        <p:txBody>
          <a:bodyPr/>
          <a:lstStyle/>
          <a:p>
            <a:r>
              <a:rPr lang="es-CL" dirty="0"/>
              <a:t>Gráficos Tamaño y CR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29DA274-9C5E-E750-A053-22851B003B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0437" y="2100553"/>
            <a:ext cx="4854113" cy="4008806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4BDBF00-73B5-0EF8-D6D8-B32B0C74DE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8163" y="2100553"/>
            <a:ext cx="4772082" cy="40088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BEA5D0F-CF14-59F1-85E1-200FCCAB1C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4869" y="6211224"/>
            <a:ext cx="4296375" cy="409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7986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8357BD-5BD9-76F6-5ACF-FCCE4D9278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131" y="0"/>
            <a:ext cx="9692640" cy="1325562"/>
          </a:xfrm>
        </p:spPr>
        <p:txBody>
          <a:bodyPr/>
          <a:lstStyle/>
          <a:p>
            <a:r>
              <a:rPr lang="es-CL" dirty="0"/>
              <a:t>CNN </a:t>
            </a:r>
          </a:p>
        </p:txBody>
      </p:sp>
      <p:pic>
        <p:nvPicPr>
          <p:cNvPr id="11" name="Content Placeholder 5" descr="A person wearing a hat&#10;&#10;Description automatically generated">
            <a:extLst>
              <a:ext uri="{FF2B5EF4-FFF2-40B4-BE49-F238E27FC236}">
                <a16:creationId xmlns:a16="http://schemas.microsoft.com/office/drawing/2014/main" id="{9459ED26-2373-E3A6-2B5D-FECB91775D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391" y="2967015"/>
            <a:ext cx="1980708" cy="1980708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5FC11F0-D9CB-BD7E-EA42-CE5F4A8D8F8D}"/>
              </a:ext>
            </a:extLst>
          </p:cNvPr>
          <p:cNvSpPr/>
          <p:nvPr/>
        </p:nvSpPr>
        <p:spPr>
          <a:xfrm>
            <a:off x="5657653" y="1556915"/>
            <a:ext cx="876693" cy="480091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s-CL" dirty="0" err="1"/>
              <a:t>Conv</a:t>
            </a:r>
            <a:r>
              <a:rPr lang="es-CL" dirty="0"/>
              <a:t> 64x64 K = 3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6F8CCC5-2060-FDAE-E057-E669A50C2C64}"/>
              </a:ext>
            </a:extLst>
          </p:cNvPr>
          <p:cNvSpPr/>
          <p:nvPr/>
        </p:nvSpPr>
        <p:spPr>
          <a:xfrm>
            <a:off x="5014537" y="2722461"/>
            <a:ext cx="461914" cy="246982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s-CL" dirty="0" err="1"/>
              <a:t>Leaky</a:t>
            </a:r>
            <a:r>
              <a:rPr lang="es-CL" dirty="0"/>
              <a:t> </a:t>
            </a:r>
            <a:r>
              <a:rPr lang="es-CL" dirty="0" err="1"/>
              <a:t>ReLu</a:t>
            </a:r>
            <a:endParaRPr lang="es-CL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4D2BFCF-F534-5F35-EFB9-9517D464D0D6}"/>
              </a:ext>
            </a:extLst>
          </p:cNvPr>
          <p:cNvSpPr/>
          <p:nvPr/>
        </p:nvSpPr>
        <p:spPr>
          <a:xfrm>
            <a:off x="3819031" y="1556912"/>
            <a:ext cx="876693" cy="480091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s-CL" dirty="0" err="1"/>
              <a:t>Conv</a:t>
            </a:r>
            <a:r>
              <a:rPr lang="es-CL" dirty="0"/>
              <a:t> 64x64 K = 3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A65726C-7E62-06C2-7B08-B0F056EDD536}"/>
              </a:ext>
            </a:extLst>
          </p:cNvPr>
          <p:cNvSpPr/>
          <p:nvPr/>
        </p:nvSpPr>
        <p:spPr>
          <a:xfrm>
            <a:off x="6790969" y="2722458"/>
            <a:ext cx="461914" cy="246982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s-CL" dirty="0" err="1"/>
              <a:t>Sigmoid</a:t>
            </a:r>
            <a:endParaRPr lang="es-CL" dirty="0"/>
          </a:p>
        </p:txBody>
      </p:sp>
      <p:pic>
        <p:nvPicPr>
          <p:cNvPr id="12" name="Picture 11" descr="A person wearing a hat&#10;&#10;Description automatically generated">
            <a:extLst>
              <a:ext uri="{FF2B5EF4-FFF2-40B4-BE49-F238E27FC236}">
                <a16:creationId xmlns:a16="http://schemas.microsoft.com/office/drawing/2014/main" id="{C20ECC01-E1BE-FFFA-E3D4-97A7459DEF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2129" y="2967014"/>
            <a:ext cx="1896614" cy="1896614"/>
          </a:xfrm>
          <a:prstGeom prst="rect">
            <a:avLst/>
          </a:prstGeom>
        </p:spPr>
      </p:pic>
      <p:sp>
        <p:nvSpPr>
          <p:cNvPr id="13" name="Right Brace 12">
            <a:extLst>
              <a:ext uri="{FF2B5EF4-FFF2-40B4-BE49-F238E27FC236}">
                <a16:creationId xmlns:a16="http://schemas.microsoft.com/office/drawing/2014/main" id="{A90187D3-48C3-82D7-C4C8-A5E4EC28EA0A}"/>
              </a:ext>
            </a:extLst>
          </p:cNvPr>
          <p:cNvSpPr/>
          <p:nvPr/>
        </p:nvSpPr>
        <p:spPr>
          <a:xfrm>
            <a:off x="3303037" y="3051110"/>
            <a:ext cx="197181" cy="189661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4" name="Right Brace 13">
            <a:extLst>
              <a:ext uri="{FF2B5EF4-FFF2-40B4-BE49-F238E27FC236}">
                <a16:creationId xmlns:a16="http://schemas.microsoft.com/office/drawing/2014/main" id="{8681E954-CB29-2318-1F1C-4CD25C7E4692}"/>
              </a:ext>
            </a:extLst>
          </p:cNvPr>
          <p:cNvSpPr/>
          <p:nvPr/>
        </p:nvSpPr>
        <p:spPr>
          <a:xfrm>
            <a:off x="7627936" y="2967015"/>
            <a:ext cx="197181" cy="189661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0692049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young child with painted eyes&#10;&#10;Description automatically generated">
            <a:extLst>
              <a:ext uri="{FF2B5EF4-FFF2-40B4-BE49-F238E27FC236}">
                <a16:creationId xmlns:a16="http://schemas.microsoft.com/office/drawing/2014/main" id="{C2977196-90A0-4E0E-36A3-2FCB681F6A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026" y="1960418"/>
            <a:ext cx="5779981" cy="3853320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0F525A09-18F7-2C60-72D2-FF43C28ABE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131" y="0"/>
            <a:ext cx="9692640" cy="1325562"/>
          </a:xfrm>
        </p:spPr>
        <p:txBody>
          <a:bodyPr/>
          <a:lstStyle/>
          <a:p>
            <a:r>
              <a:rPr lang="es-CL" dirty="0"/>
              <a:t>CNN </a:t>
            </a:r>
          </a:p>
        </p:txBody>
      </p:sp>
      <p:pic>
        <p:nvPicPr>
          <p:cNvPr id="5" name="Content Placeholder 4" descr="A young child with painted face&#10;&#10;Description automatically generated">
            <a:extLst>
              <a:ext uri="{FF2B5EF4-FFF2-40B4-BE49-F238E27FC236}">
                <a16:creationId xmlns:a16="http://schemas.microsoft.com/office/drawing/2014/main" id="{1CAB5227-A4DA-D16B-5003-4ED28A211A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025" y="1960418"/>
            <a:ext cx="5779980" cy="3853320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99358D3-DE37-CF06-ABD3-6EE2ECE1999C}"/>
              </a:ext>
            </a:extLst>
          </p:cNvPr>
          <p:cNvSpPr txBox="1"/>
          <p:nvPr/>
        </p:nvSpPr>
        <p:spPr>
          <a:xfrm>
            <a:off x="1381125" y="6048375"/>
            <a:ext cx="3400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/>
              <a:t>|PSNR : 28 [dB]|</a:t>
            </a:r>
          </a:p>
        </p:txBody>
      </p:sp>
      <p:pic>
        <p:nvPicPr>
          <p:cNvPr id="9" name="Content Placeholder 5" descr="A person wearing a hat&#10;&#10;Description automatically generated">
            <a:extLst>
              <a:ext uri="{FF2B5EF4-FFF2-40B4-BE49-F238E27FC236}">
                <a16:creationId xmlns:a16="http://schemas.microsoft.com/office/drawing/2014/main" id="{5A2CE826-B40D-CECF-62DB-AC7B85AA32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0102" y="1960418"/>
            <a:ext cx="3853320" cy="3853320"/>
          </a:xfrm>
          <a:prstGeom prst="rect">
            <a:avLst/>
          </a:prstGeom>
        </p:spPr>
      </p:pic>
      <p:pic>
        <p:nvPicPr>
          <p:cNvPr id="11" name="Picture 10" descr="A person wearing a hat&#10;&#10;Description automatically generated">
            <a:extLst>
              <a:ext uri="{FF2B5EF4-FFF2-40B4-BE49-F238E27FC236}">
                <a16:creationId xmlns:a16="http://schemas.microsoft.com/office/drawing/2014/main" id="{2C188494-4476-5E50-6811-A79F038AD7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1192" y="1960418"/>
            <a:ext cx="3853320" cy="385332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72B85D8-A858-F243-6D8A-7F1E2DF389A0}"/>
              </a:ext>
            </a:extLst>
          </p:cNvPr>
          <p:cNvSpPr txBox="1"/>
          <p:nvPr/>
        </p:nvSpPr>
        <p:spPr>
          <a:xfrm>
            <a:off x="7178202" y="6048375"/>
            <a:ext cx="3400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/>
              <a:t>|PSNR : 29 [dB]|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F17DFA2-1B40-B8E3-0767-9633A4F13C7A}"/>
              </a:ext>
            </a:extLst>
          </p:cNvPr>
          <p:cNvSpPr txBox="1"/>
          <p:nvPr/>
        </p:nvSpPr>
        <p:spPr>
          <a:xfrm>
            <a:off x="747026" y="1473623"/>
            <a:ext cx="5348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/>
              <a:t>KodakIm18 (512x768) 393 KB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C121B7C-189D-18C2-AD35-06F5C7CE7979}"/>
              </a:ext>
            </a:extLst>
          </p:cNvPr>
          <p:cNvSpPr txBox="1"/>
          <p:nvPr/>
        </p:nvSpPr>
        <p:spPr>
          <a:xfrm>
            <a:off x="7140102" y="1473623"/>
            <a:ext cx="3430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 err="1"/>
              <a:t>Lenna</a:t>
            </a:r>
            <a:r>
              <a:rPr lang="es-CL" dirty="0"/>
              <a:t> (512x512) 256 KB  </a:t>
            </a:r>
          </a:p>
        </p:txBody>
      </p:sp>
    </p:spTree>
    <p:extLst>
      <p:ext uri="{BB962C8B-B14F-4D97-AF65-F5344CB8AC3E}">
        <p14:creationId xmlns:p14="http://schemas.microsoft.com/office/powerpoint/2010/main" val="14678781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bird eating food from a bowl&#10;&#10;Description automatically generated">
            <a:extLst>
              <a:ext uri="{FF2B5EF4-FFF2-40B4-BE49-F238E27FC236}">
                <a16:creationId xmlns:a16="http://schemas.microsoft.com/office/drawing/2014/main" id="{6BCACE4B-DFC8-0C8D-CC57-9E4E364AA2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980" y="790611"/>
            <a:ext cx="7979518" cy="527677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C29B2A8-26BF-8362-0312-C0081D35C5FC}"/>
              </a:ext>
            </a:extLst>
          </p:cNvPr>
          <p:cNvSpPr txBox="1"/>
          <p:nvPr/>
        </p:nvSpPr>
        <p:spPr>
          <a:xfrm>
            <a:off x="803564" y="6234545"/>
            <a:ext cx="19765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/>
              <a:t>PSNR : 38.2[dB]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AD8186-6AAC-ABED-066B-0BB362EDE753}"/>
              </a:ext>
            </a:extLst>
          </p:cNvPr>
          <p:cNvSpPr txBox="1"/>
          <p:nvPr/>
        </p:nvSpPr>
        <p:spPr>
          <a:xfrm>
            <a:off x="8940800" y="979055"/>
            <a:ext cx="18195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/>
              <a:t>Pajaro.tiff </a:t>
            </a:r>
          </a:p>
          <a:p>
            <a:r>
              <a:rPr lang="es-CL" dirty="0"/>
              <a:t>7936 x 5248</a:t>
            </a:r>
          </a:p>
          <a:p>
            <a:r>
              <a:rPr lang="es-CL" dirty="0"/>
              <a:t>119 MB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DE2E6A-FF3F-185B-37CA-0D105899C76F}"/>
              </a:ext>
            </a:extLst>
          </p:cNvPr>
          <p:cNvSpPr txBox="1"/>
          <p:nvPr/>
        </p:nvSpPr>
        <p:spPr>
          <a:xfrm>
            <a:off x="8795208" y="5495827"/>
            <a:ext cx="2394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/>
              <a:t>10.6 MB | CR : 0.1</a:t>
            </a:r>
          </a:p>
        </p:txBody>
      </p:sp>
    </p:spTree>
    <p:extLst>
      <p:ext uri="{BB962C8B-B14F-4D97-AF65-F5344CB8AC3E}">
        <p14:creationId xmlns:p14="http://schemas.microsoft.com/office/powerpoint/2010/main" val="6020447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61B0E4-8E14-BED1-C7A4-F26B78D79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Conclusión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A9581C-49E5-54C0-9FEA-8EB7425CF2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CL" sz="2800" dirty="0"/>
              <a:t>Variar el Tamaño de los parches disminuye el error del modelo.</a:t>
            </a:r>
          </a:p>
          <a:p>
            <a:r>
              <a:rPr lang="es-CL" sz="2800" dirty="0"/>
              <a:t>Implementar una CNN mejora el resultado final de la imagen.</a:t>
            </a:r>
          </a:p>
          <a:p>
            <a:r>
              <a:rPr lang="es-CL" sz="2800" dirty="0"/>
              <a:t>Aumentar el CR es directamente inversamente proporcional al error.</a:t>
            </a:r>
          </a:p>
          <a:p>
            <a:r>
              <a:rPr lang="es-CL" sz="2800" dirty="0"/>
              <a:t>Utilizar un CR del 10% es suficiente para distinguir elementos en la imagen.</a:t>
            </a:r>
          </a:p>
        </p:txBody>
      </p:sp>
    </p:spTree>
    <p:extLst>
      <p:ext uri="{BB962C8B-B14F-4D97-AF65-F5344CB8AC3E}">
        <p14:creationId xmlns:p14="http://schemas.microsoft.com/office/powerpoint/2010/main" val="20325695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A6A244-F5FB-8AB6-D949-7C23FC8F8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Compressed </a:t>
            </a:r>
            <a:r>
              <a:rPr lang="es-CL" dirty="0" err="1"/>
              <a:t>Sensing</a:t>
            </a:r>
            <a:endParaRPr lang="es-CL" dirty="0"/>
          </a:p>
        </p:txBody>
      </p:sp>
      <p:pic>
        <p:nvPicPr>
          <p:cNvPr id="5" name="Content Placeholder 4" descr="A colorful squares with a black line&#10;&#10;Description automatically generated with medium confidence">
            <a:extLst>
              <a:ext uri="{FF2B5EF4-FFF2-40B4-BE49-F238E27FC236}">
                <a16:creationId xmlns:a16="http://schemas.microsoft.com/office/drawing/2014/main" id="{BE32F837-3F74-71AB-A9A7-86C20C51BF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4816" y="2612572"/>
            <a:ext cx="4609696" cy="3475087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94BEF1F-9E16-BFE7-69C4-FC098CADC351}"/>
              </a:ext>
            </a:extLst>
          </p:cNvPr>
          <p:cNvSpPr txBox="1"/>
          <p:nvPr/>
        </p:nvSpPr>
        <p:spPr>
          <a:xfrm>
            <a:off x="793102" y="2612572"/>
            <a:ext cx="4870580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sz="2800" dirty="0"/>
              <a:t>Muestreo y Compresión al mismo tiempo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sz="2800" dirty="0"/>
              <a:t>Multiplicación de la imagen con una matriz aleatoria.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3455875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E8A28C-0946-83F0-90DC-81D47B5EDE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9323" y="-20739"/>
            <a:ext cx="9692640" cy="1325562"/>
          </a:xfrm>
        </p:spPr>
        <p:txBody>
          <a:bodyPr/>
          <a:lstStyle/>
          <a:p>
            <a:r>
              <a:rPr lang="es-CL" dirty="0"/>
              <a:t>CS </a:t>
            </a:r>
            <a:r>
              <a:rPr lang="es-CL" dirty="0" err="1"/>
              <a:t>Decoder</a:t>
            </a:r>
            <a:r>
              <a:rPr lang="es-CL" dirty="0"/>
              <a:t>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EE2DB9B-DF9E-7415-66C2-014F2DB449CE}"/>
              </a:ext>
            </a:extLst>
          </p:cNvPr>
          <p:cNvSpPr/>
          <p:nvPr/>
        </p:nvSpPr>
        <p:spPr>
          <a:xfrm>
            <a:off x="2441685" y="2769113"/>
            <a:ext cx="461914" cy="246982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s-CL" dirty="0"/>
              <a:t>Muestra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12C1F9-8DEE-9D3F-1F05-8995772A47E4}"/>
              </a:ext>
            </a:extLst>
          </p:cNvPr>
          <p:cNvSpPr txBox="1"/>
          <p:nvPr/>
        </p:nvSpPr>
        <p:spPr>
          <a:xfrm>
            <a:off x="2091574" y="5382705"/>
            <a:ext cx="13951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/>
              <a:t>Muestra </a:t>
            </a:r>
          </a:p>
          <a:p>
            <a:r>
              <a:rPr lang="es-CL" dirty="0"/>
              <a:t>   N x 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AD7E042-63BB-A2D9-1254-7A97C6FEB915}"/>
              </a:ext>
            </a:extLst>
          </p:cNvPr>
          <p:cNvSpPr/>
          <p:nvPr/>
        </p:nvSpPr>
        <p:spPr>
          <a:xfrm>
            <a:off x="3328301" y="2769114"/>
            <a:ext cx="876693" cy="2469822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s-CL" dirty="0"/>
              <a:t>INPUT LAYER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364A054-6195-3DB0-3210-96083EA9733F}"/>
              </a:ext>
            </a:extLst>
          </p:cNvPr>
          <p:cNvSpPr/>
          <p:nvPr/>
        </p:nvSpPr>
        <p:spPr>
          <a:xfrm>
            <a:off x="5246872" y="1603568"/>
            <a:ext cx="876693" cy="4800917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s-CL" dirty="0"/>
              <a:t>HIDDEN LAYER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F4F7BB9-A919-3D96-BC58-D840D2490D90}"/>
              </a:ext>
            </a:extLst>
          </p:cNvPr>
          <p:cNvSpPr/>
          <p:nvPr/>
        </p:nvSpPr>
        <p:spPr>
          <a:xfrm>
            <a:off x="6994369" y="1603568"/>
            <a:ext cx="876693" cy="4800917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s-CL" dirty="0"/>
              <a:t>HIDDEN LAYER</a:t>
            </a:r>
          </a:p>
        </p:txBody>
      </p:sp>
      <p:pic>
        <p:nvPicPr>
          <p:cNvPr id="12" name="Picture 11" descr="A group of trees in the distance&#10;&#10;Description automatically generated with medium confidence">
            <a:extLst>
              <a:ext uri="{FF2B5EF4-FFF2-40B4-BE49-F238E27FC236}">
                <a16:creationId xmlns:a16="http://schemas.microsoft.com/office/drawing/2014/main" id="{C35B5988-4388-0C4C-A7DD-DB6F7ABBCC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573" y="1603568"/>
            <a:ext cx="295619" cy="250651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17C3C6DB-FD57-1C86-FD8D-24EA58D78A5B}"/>
              </a:ext>
            </a:extLst>
          </p:cNvPr>
          <p:cNvSpPr/>
          <p:nvPr/>
        </p:nvSpPr>
        <p:spPr>
          <a:xfrm>
            <a:off x="163535" y="4878966"/>
            <a:ext cx="1325561" cy="115007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/>
              <a:t>CS Matriz</a:t>
            </a:r>
          </a:p>
        </p:txBody>
      </p:sp>
      <p:pic>
        <p:nvPicPr>
          <p:cNvPr id="14" name="Picture 13" descr="A group of trees in the distance&#10;&#10;Description automatically generated with medium confidence">
            <a:extLst>
              <a:ext uri="{FF2B5EF4-FFF2-40B4-BE49-F238E27FC236}">
                <a16:creationId xmlns:a16="http://schemas.microsoft.com/office/drawing/2014/main" id="{81450603-0213-8D6F-F849-30E7054475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4010" y="3344152"/>
            <a:ext cx="1241338" cy="1325561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AE38D35-0F44-DD04-B9C9-7E04F27D0133}"/>
              </a:ext>
            </a:extLst>
          </p:cNvPr>
          <p:cNvSpPr/>
          <p:nvPr/>
        </p:nvSpPr>
        <p:spPr>
          <a:xfrm>
            <a:off x="4557270" y="2769117"/>
            <a:ext cx="461914" cy="246982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s-CL" dirty="0" err="1"/>
              <a:t>Leaky</a:t>
            </a:r>
            <a:r>
              <a:rPr lang="es-CL" dirty="0"/>
              <a:t> </a:t>
            </a:r>
            <a:r>
              <a:rPr lang="es-CL" dirty="0" err="1"/>
              <a:t>ReLu</a:t>
            </a:r>
            <a:endParaRPr lang="es-CL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E543BB7-61EA-7534-51C8-2E1C76658B36}"/>
              </a:ext>
            </a:extLst>
          </p:cNvPr>
          <p:cNvSpPr/>
          <p:nvPr/>
        </p:nvSpPr>
        <p:spPr>
          <a:xfrm>
            <a:off x="6351253" y="2769114"/>
            <a:ext cx="461914" cy="246982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s-CL" dirty="0" err="1"/>
              <a:t>Leaky</a:t>
            </a:r>
            <a:r>
              <a:rPr lang="es-CL" dirty="0"/>
              <a:t> </a:t>
            </a:r>
            <a:r>
              <a:rPr lang="es-CL" dirty="0" err="1"/>
              <a:t>ReLu</a:t>
            </a:r>
            <a:endParaRPr lang="es-CL" dirty="0"/>
          </a:p>
        </p:txBody>
      </p:sp>
      <p:sp>
        <p:nvSpPr>
          <p:cNvPr id="17" name="Multiplication Sign 16">
            <a:extLst>
              <a:ext uri="{FF2B5EF4-FFF2-40B4-BE49-F238E27FC236}">
                <a16:creationId xmlns:a16="http://schemas.microsoft.com/office/drawing/2014/main" id="{B8C6F3C2-EE90-AC90-3B08-6815FEE095C7}"/>
              </a:ext>
            </a:extLst>
          </p:cNvPr>
          <p:cNvSpPr/>
          <p:nvPr/>
        </p:nvSpPr>
        <p:spPr>
          <a:xfrm>
            <a:off x="701147" y="4266707"/>
            <a:ext cx="238898" cy="339365"/>
          </a:xfrm>
          <a:prstGeom prst="mathMultiply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8" name="Right Brace 17">
            <a:extLst>
              <a:ext uri="{FF2B5EF4-FFF2-40B4-BE49-F238E27FC236}">
                <a16:creationId xmlns:a16="http://schemas.microsoft.com/office/drawing/2014/main" id="{137EA5BC-BE1A-610F-2362-658D5DADEF18}"/>
              </a:ext>
            </a:extLst>
          </p:cNvPr>
          <p:cNvSpPr/>
          <p:nvPr/>
        </p:nvSpPr>
        <p:spPr>
          <a:xfrm>
            <a:off x="1779173" y="2476884"/>
            <a:ext cx="196565" cy="276205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9" name="Right Brace 18">
            <a:extLst>
              <a:ext uri="{FF2B5EF4-FFF2-40B4-BE49-F238E27FC236}">
                <a16:creationId xmlns:a16="http://schemas.microsoft.com/office/drawing/2014/main" id="{93A5A76D-F5D7-95F2-C825-BD242556A371}"/>
              </a:ext>
            </a:extLst>
          </p:cNvPr>
          <p:cNvSpPr/>
          <p:nvPr/>
        </p:nvSpPr>
        <p:spPr>
          <a:xfrm>
            <a:off x="9611009" y="2476884"/>
            <a:ext cx="196565" cy="276205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C9EAA37-78F9-1127-8CC0-D3FF35E92648}"/>
              </a:ext>
            </a:extLst>
          </p:cNvPr>
          <p:cNvSpPr/>
          <p:nvPr/>
        </p:nvSpPr>
        <p:spPr>
          <a:xfrm>
            <a:off x="8710054" y="1603568"/>
            <a:ext cx="876693" cy="4800917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s-CL" dirty="0"/>
              <a:t>OUTPUT LAYER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193FD7E-442E-C695-5F0E-0B45F334E10A}"/>
              </a:ext>
            </a:extLst>
          </p:cNvPr>
          <p:cNvSpPr/>
          <p:nvPr/>
        </p:nvSpPr>
        <p:spPr>
          <a:xfrm>
            <a:off x="8059601" y="2769113"/>
            <a:ext cx="461914" cy="246982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s-CL" dirty="0" err="1"/>
              <a:t>Leaky</a:t>
            </a:r>
            <a:r>
              <a:rPr lang="es-CL" dirty="0"/>
              <a:t> </a:t>
            </a:r>
            <a:r>
              <a:rPr lang="es-CL" dirty="0" err="1"/>
              <a:t>ReLu</a:t>
            </a:r>
            <a:endParaRPr lang="es-CL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FF91FE2-A6F8-C0AC-D6D2-AA3E817222DA}"/>
              </a:ext>
            </a:extLst>
          </p:cNvPr>
          <p:cNvSpPr txBox="1"/>
          <p:nvPr/>
        </p:nvSpPr>
        <p:spPr>
          <a:xfrm>
            <a:off x="3328300" y="5375932"/>
            <a:ext cx="8766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/>
              <a:t>Input</a:t>
            </a:r>
          </a:p>
          <a:p>
            <a:pPr algn="ctr"/>
            <a:r>
              <a:rPr lang="es-CL" dirty="0" err="1"/>
              <a:t>Size</a:t>
            </a:r>
            <a:endParaRPr lang="es-CL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A3603F4-B991-0967-FE75-7AC4A99B07E5}"/>
              </a:ext>
            </a:extLst>
          </p:cNvPr>
          <p:cNvSpPr txBox="1"/>
          <p:nvPr/>
        </p:nvSpPr>
        <p:spPr>
          <a:xfrm>
            <a:off x="5750034" y="6433261"/>
            <a:ext cx="23095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/>
              <a:t>Output </a:t>
            </a:r>
            <a:r>
              <a:rPr lang="es-CL" dirty="0" err="1"/>
              <a:t>Size</a:t>
            </a:r>
            <a:r>
              <a:rPr lang="es-CL" dirty="0"/>
              <a:t> * 2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173AEC3-E25F-BBC5-67EF-B8B5189A151B}"/>
              </a:ext>
            </a:extLst>
          </p:cNvPr>
          <p:cNvSpPr txBox="1"/>
          <p:nvPr/>
        </p:nvSpPr>
        <p:spPr>
          <a:xfrm>
            <a:off x="8379959" y="6433261"/>
            <a:ext cx="1536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/>
              <a:t>Output </a:t>
            </a:r>
            <a:r>
              <a:rPr lang="es-CL" dirty="0" err="1"/>
              <a:t>Size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30559375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1CBCC-1171-DE4B-22B5-DAF3FAA22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Matriz Phi Generada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0FBA27F-E65D-3048-814B-C5436510A7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6534" y="2576512"/>
            <a:ext cx="9977978" cy="2353707"/>
          </a:xfrm>
        </p:spPr>
      </p:pic>
    </p:spTree>
    <p:extLst>
      <p:ext uri="{BB962C8B-B14F-4D97-AF65-F5344CB8AC3E}">
        <p14:creationId xmlns:p14="http://schemas.microsoft.com/office/powerpoint/2010/main" val="2867997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432FBD-7A68-83B0-F085-B0F8F40DA0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8249" y="74390"/>
            <a:ext cx="9692640" cy="1325562"/>
          </a:xfrm>
        </p:spPr>
        <p:txBody>
          <a:bodyPr/>
          <a:lstStyle/>
          <a:p>
            <a:r>
              <a:rPr lang="es-CL" dirty="0"/>
              <a:t>CS Auto </a:t>
            </a:r>
            <a:r>
              <a:rPr lang="es-CL" dirty="0" err="1"/>
              <a:t>Encoder</a:t>
            </a:r>
            <a:endParaRPr lang="es-CL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C05B70-70DF-A7A4-F41B-6685C464E997}"/>
              </a:ext>
            </a:extLst>
          </p:cNvPr>
          <p:cNvSpPr/>
          <p:nvPr/>
        </p:nvSpPr>
        <p:spPr>
          <a:xfrm>
            <a:off x="1894787" y="2318993"/>
            <a:ext cx="7316499" cy="391564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1BC0371-798E-1145-E87B-50AA24B7B4B7}"/>
              </a:ext>
            </a:extLst>
          </p:cNvPr>
          <p:cNvSpPr/>
          <p:nvPr/>
        </p:nvSpPr>
        <p:spPr>
          <a:xfrm>
            <a:off x="2513802" y="3341896"/>
            <a:ext cx="1687397" cy="171567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3000" dirty="0"/>
              <a:t>CS Matriz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2046EC0-6749-8397-D8F5-6FD7EF3C42C7}"/>
              </a:ext>
            </a:extLst>
          </p:cNvPr>
          <p:cNvSpPr/>
          <p:nvPr/>
        </p:nvSpPr>
        <p:spPr>
          <a:xfrm>
            <a:off x="4511957" y="3389265"/>
            <a:ext cx="342974" cy="162094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s-CL" dirty="0"/>
              <a:t>Muestra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EB3D5C0-50FB-9BEA-6875-5CCCD991BE4F}"/>
              </a:ext>
            </a:extLst>
          </p:cNvPr>
          <p:cNvSpPr/>
          <p:nvPr/>
        </p:nvSpPr>
        <p:spPr>
          <a:xfrm>
            <a:off x="5172395" y="3416556"/>
            <a:ext cx="342975" cy="156636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s-CL" dirty="0"/>
              <a:t>INPUT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1464D7A-01A6-96E7-C15E-BA4A59583E8D}"/>
              </a:ext>
            </a:extLst>
          </p:cNvPr>
          <p:cNvSpPr/>
          <p:nvPr/>
        </p:nvSpPr>
        <p:spPr>
          <a:xfrm>
            <a:off x="6430806" y="2699540"/>
            <a:ext cx="342975" cy="3044738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s-CL" dirty="0"/>
              <a:t>HIDDEN LAYER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B5B837E-3CBA-B730-E0E1-5BBDC62082E1}"/>
              </a:ext>
            </a:extLst>
          </p:cNvPr>
          <p:cNvSpPr/>
          <p:nvPr/>
        </p:nvSpPr>
        <p:spPr>
          <a:xfrm>
            <a:off x="7433572" y="2699540"/>
            <a:ext cx="342975" cy="3044738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s-CL" dirty="0"/>
              <a:t>HIDDEN LAYER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495D29E-405E-3FC8-8A10-49362D921446}"/>
              </a:ext>
            </a:extLst>
          </p:cNvPr>
          <p:cNvSpPr/>
          <p:nvPr/>
        </p:nvSpPr>
        <p:spPr>
          <a:xfrm>
            <a:off x="5832835" y="3402087"/>
            <a:ext cx="419942" cy="156636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s-CL" dirty="0" err="1"/>
              <a:t>Leaky</a:t>
            </a:r>
            <a:r>
              <a:rPr lang="es-CL" dirty="0"/>
              <a:t> </a:t>
            </a:r>
            <a:r>
              <a:rPr lang="es-CL" dirty="0" err="1"/>
              <a:t>ReLu</a:t>
            </a:r>
            <a:endParaRPr lang="es-CL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862369E-6062-4656-06DC-5A60973C26C5}"/>
              </a:ext>
            </a:extLst>
          </p:cNvPr>
          <p:cNvSpPr/>
          <p:nvPr/>
        </p:nvSpPr>
        <p:spPr>
          <a:xfrm>
            <a:off x="6912569" y="3345525"/>
            <a:ext cx="342974" cy="161009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s-CL" dirty="0" err="1"/>
              <a:t>Leaky</a:t>
            </a:r>
            <a:r>
              <a:rPr lang="es-CL" dirty="0"/>
              <a:t> </a:t>
            </a:r>
            <a:r>
              <a:rPr lang="es-CL" dirty="0" err="1"/>
              <a:t>ReLu</a:t>
            </a:r>
            <a:endParaRPr lang="es-CL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EED5BAB-3750-A294-5337-1DD7482EE3F7}"/>
              </a:ext>
            </a:extLst>
          </p:cNvPr>
          <p:cNvSpPr/>
          <p:nvPr/>
        </p:nvSpPr>
        <p:spPr>
          <a:xfrm>
            <a:off x="8436338" y="2699540"/>
            <a:ext cx="342975" cy="3044738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s-CL" dirty="0"/>
              <a:t>OUTPUT LAYER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6B18D3A-3AA4-0427-B41C-E0497FD5B6D5}"/>
              </a:ext>
            </a:extLst>
          </p:cNvPr>
          <p:cNvSpPr/>
          <p:nvPr/>
        </p:nvSpPr>
        <p:spPr>
          <a:xfrm>
            <a:off x="7886069" y="3389264"/>
            <a:ext cx="342974" cy="159365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s-CL" dirty="0" err="1"/>
              <a:t>Leaky</a:t>
            </a:r>
            <a:r>
              <a:rPr lang="es-CL" dirty="0"/>
              <a:t> </a:t>
            </a:r>
            <a:r>
              <a:rPr lang="es-CL" dirty="0" err="1"/>
              <a:t>ReLu</a:t>
            </a:r>
            <a:endParaRPr lang="es-CL" dirty="0"/>
          </a:p>
        </p:txBody>
      </p:sp>
      <p:pic>
        <p:nvPicPr>
          <p:cNvPr id="19" name="Picture 18" descr="A group of trees in the distance&#10;&#10;Description automatically generated with medium confidence">
            <a:extLst>
              <a:ext uri="{FF2B5EF4-FFF2-40B4-BE49-F238E27FC236}">
                <a16:creationId xmlns:a16="http://schemas.microsoft.com/office/drawing/2014/main" id="{37BFE707-C844-D45A-14DE-67D856D71C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541" y="2897314"/>
            <a:ext cx="295619" cy="2506519"/>
          </a:xfrm>
          <a:prstGeom prst="rect">
            <a:avLst/>
          </a:prstGeom>
        </p:spPr>
      </p:pic>
      <p:sp>
        <p:nvSpPr>
          <p:cNvPr id="20" name="Right Brace 19">
            <a:extLst>
              <a:ext uri="{FF2B5EF4-FFF2-40B4-BE49-F238E27FC236}">
                <a16:creationId xmlns:a16="http://schemas.microsoft.com/office/drawing/2014/main" id="{6E7A04CD-5C9F-AC33-0132-0991ED32802E}"/>
              </a:ext>
            </a:extLst>
          </p:cNvPr>
          <p:cNvSpPr/>
          <p:nvPr/>
        </p:nvSpPr>
        <p:spPr>
          <a:xfrm>
            <a:off x="1289260" y="2894029"/>
            <a:ext cx="288062" cy="249810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DC7F0DE-42C7-3780-A52F-8BF829ACFE34}"/>
              </a:ext>
            </a:extLst>
          </p:cNvPr>
          <p:cNvSpPr txBox="1"/>
          <p:nvPr/>
        </p:nvSpPr>
        <p:spPr>
          <a:xfrm>
            <a:off x="2111604" y="2441542"/>
            <a:ext cx="3403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/>
              <a:t>Modelo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56FD8AB-9853-CEB5-FB9C-DE013C33618F}"/>
              </a:ext>
            </a:extLst>
          </p:cNvPr>
          <p:cNvSpPr txBox="1"/>
          <p:nvPr/>
        </p:nvSpPr>
        <p:spPr>
          <a:xfrm>
            <a:off x="2667786" y="5137608"/>
            <a:ext cx="14517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/>
              <a:t>Matriz</a:t>
            </a:r>
          </a:p>
          <a:p>
            <a:r>
              <a:rPr lang="es-CL" dirty="0" err="1"/>
              <a:t>Entrenable</a:t>
            </a:r>
            <a:endParaRPr lang="es-CL" dirty="0"/>
          </a:p>
        </p:txBody>
      </p:sp>
      <p:pic>
        <p:nvPicPr>
          <p:cNvPr id="23" name="Picture 22" descr="A group of trees in the distance&#10;&#10;Description automatically generated with medium confidence">
            <a:extLst>
              <a:ext uri="{FF2B5EF4-FFF2-40B4-BE49-F238E27FC236}">
                <a16:creationId xmlns:a16="http://schemas.microsoft.com/office/drawing/2014/main" id="{25BB0099-4E18-B461-D0FA-5BAA0006CF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0301" y="3559128"/>
            <a:ext cx="1241338" cy="1325561"/>
          </a:xfrm>
          <a:prstGeom prst="rect">
            <a:avLst/>
          </a:prstGeom>
        </p:spPr>
      </p:pic>
      <p:sp>
        <p:nvSpPr>
          <p:cNvPr id="24" name="Right Brace 23">
            <a:extLst>
              <a:ext uri="{FF2B5EF4-FFF2-40B4-BE49-F238E27FC236}">
                <a16:creationId xmlns:a16="http://schemas.microsoft.com/office/drawing/2014/main" id="{C322DC29-FA18-C314-2FAB-D060E464BD91}"/>
              </a:ext>
            </a:extLst>
          </p:cNvPr>
          <p:cNvSpPr/>
          <p:nvPr/>
        </p:nvSpPr>
        <p:spPr>
          <a:xfrm>
            <a:off x="9379670" y="2699540"/>
            <a:ext cx="298528" cy="3365369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0919926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1DD3E4-CCA9-977E-64CC-2163A3872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err="1"/>
              <a:t>Dataset</a:t>
            </a:r>
            <a:endParaRPr lang="es-CL" dirty="0"/>
          </a:p>
        </p:txBody>
      </p:sp>
      <p:pic>
        <p:nvPicPr>
          <p:cNvPr id="5" name="Picture 4" descr="A group of people on dirt bikes&#10;&#10;Description automatically generated">
            <a:extLst>
              <a:ext uri="{FF2B5EF4-FFF2-40B4-BE49-F238E27FC236}">
                <a16:creationId xmlns:a16="http://schemas.microsoft.com/office/drawing/2014/main" id="{BB3D8A8A-7183-0E94-94FE-A5C22050EC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8338" y="2012598"/>
            <a:ext cx="3505472" cy="2336981"/>
          </a:xfrm>
          <a:prstGeom prst="rect">
            <a:avLst/>
          </a:prstGeom>
        </p:spPr>
      </p:pic>
      <p:pic>
        <p:nvPicPr>
          <p:cNvPr id="7" name="Picture 6" descr="A person and person walking on a beach&#10;&#10;Description automatically generated">
            <a:extLst>
              <a:ext uri="{FF2B5EF4-FFF2-40B4-BE49-F238E27FC236}">
                <a16:creationId xmlns:a16="http://schemas.microsoft.com/office/drawing/2014/main" id="{8D4E3701-155F-AC33-7B71-E0A80261B1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497" y="1928970"/>
            <a:ext cx="3752987" cy="2501991"/>
          </a:xfrm>
          <a:prstGeom prst="rect">
            <a:avLst/>
          </a:prstGeom>
        </p:spPr>
      </p:pic>
      <p:pic>
        <p:nvPicPr>
          <p:cNvPr id="9" name="Picture 8" descr="A young child with painted face&#10;&#10;Description automatically generated">
            <a:extLst>
              <a:ext uri="{FF2B5EF4-FFF2-40B4-BE49-F238E27FC236}">
                <a16:creationId xmlns:a16="http://schemas.microsoft.com/office/drawing/2014/main" id="{4F9FD310-00B9-130C-6DCC-84653C6725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1698" y="3670923"/>
            <a:ext cx="3752987" cy="2501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5725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8C63FC-9C20-E6CF-8154-C398619121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308" y="-201689"/>
            <a:ext cx="9692640" cy="1325562"/>
          </a:xfrm>
        </p:spPr>
        <p:txBody>
          <a:bodyPr/>
          <a:lstStyle/>
          <a:p>
            <a:r>
              <a:rPr lang="es-CL" dirty="0"/>
              <a:t>CS </a:t>
            </a:r>
            <a:r>
              <a:rPr lang="es-CL" dirty="0" err="1"/>
              <a:t>Decoder</a:t>
            </a:r>
            <a:r>
              <a:rPr lang="es-CL" dirty="0"/>
              <a:t> 64x64</a:t>
            </a:r>
          </a:p>
        </p:txBody>
      </p:sp>
      <p:pic>
        <p:nvPicPr>
          <p:cNvPr id="9" name="Content Placeholder 8" descr="A blurry image of a person&#10;&#10;Description automatically generated">
            <a:extLst>
              <a:ext uri="{FF2B5EF4-FFF2-40B4-BE49-F238E27FC236}">
                <a16:creationId xmlns:a16="http://schemas.microsoft.com/office/drawing/2014/main" id="{0C8E2EEF-D63B-44F7-F17C-0DA042EFCC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1363" y="1960983"/>
            <a:ext cx="3833326" cy="3833326"/>
          </a:xfrm>
        </p:spPr>
      </p:pic>
      <p:pic>
        <p:nvPicPr>
          <p:cNvPr id="11" name="Picture 10" descr="A close-up of a child&#10;&#10;Description automatically generated">
            <a:extLst>
              <a:ext uri="{FF2B5EF4-FFF2-40B4-BE49-F238E27FC236}">
                <a16:creationId xmlns:a16="http://schemas.microsoft.com/office/drawing/2014/main" id="{8328B711-DA92-7862-7774-A585688ED2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308" y="1960983"/>
            <a:ext cx="5749990" cy="383332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8DB53AC-7661-48F0-1394-41BF608C94B6}"/>
              </a:ext>
            </a:extLst>
          </p:cNvPr>
          <p:cNvSpPr txBox="1"/>
          <p:nvPr/>
        </p:nvSpPr>
        <p:spPr>
          <a:xfrm>
            <a:off x="1651518" y="6027576"/>
            <a:ext cx="2995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/>
              <a:t>PSNR : 24 [dB]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3F8E9DB-7A67-170E-C915-1A164053BAC7}"/>
              </a:ext>
            </a:extLst>
          </p:cNvPr>
          <p:cNvSpPr txBox="1"/>
          <p:nvPr/>
        </p:nvSpPr>
        <p:spPr>
          <a:xfrm>
            <a:off x="7230462" y="5995310"/>
            <a:ext cx="2995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/>
              <a:t>PSNR : 23 [dB]</a:t>
            </a:r>
          </a:p>
        </p:txBody>
      </p:sp>
    </p:spTree>
    <p:extLst>
      <p:ext uri="{BB962C8B-B14F-4D97-AF65-F5344CB8AC3E}">
        <p14:creationId xmlns:p14="http://schemas.microsoft.com/office/powerpoint/2010/main" val="30212104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130F6425-C3D8-87A3-5E0B-AF87C04224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813" y="-446830"/>
            <a:ext cx="9691687" cy="1325563"/>
          </a:xfrm>
        </p:spPr>
        <p:txBody>
          <a:bodyPr/>
          <a:lstStyle/>
          <a:p>
            <a:r>
              <a:rPr lang="es-CL" dirty="0"/>
              <a:t>CS Auto </a:t>
            </a:r>
            <a:r>
              <a:rPr lang="es-CL" dirty="0" err="1"/>
              <a:t>Encoder</a:t>
            </a:r>
            <a:r>
              <a:rPr lang="es-CL" dirty="0"/>
              <a:t> 16x16 (CSAE)</a:t>
            </a:r>
          </a:p>
        </p:txBody>
      </p:sp>
      <p:pic>
        <p:nvPicPr>
          <p:cNvPr id="4" name="Content Placeholder 5" descr="A person wearing a hat&#10;&#10;Description automatically generated">
            <a:extLst>
              <a:ext uri="{FF2B5EF4-FFF2-40B4-BE49-F238E27FC236}">
                <a16:creationId xmlns:a16="http://schemas.microsoft.com/office/drawing/2014/main" id="{AD0AEAE4-2652-806B-A308-E67B8E7C7E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0102" y="1960418"/>
            <a:ext cx="3853320" cy="3853320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47334BA-B793-3568-74C0-816E41368628}"/>
              </a:ext>
            </a:extLst>
          </p:cNvPr>
          <p:cNvSpPr txBox="1"/>
          <p:nvPr/>
        </p:nvSpPr>
        <p:spPr>
          <a:xfrm>
            <a:off x="6775687" y="5902705"/>
            <a:ext cx="5067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/>
              <a:t>|PSNR :28 | CR : 0.1 | 25600 Muestras | </a:t>
            </a:r>
          </a:p>
        </p:txBody>
      </p:sp>
      <p:pic>
        <p:nvPicPr>
          <p:cNvPr id="10" name="Picture 9" descr="A young child with painted eyes&#10;&#10;Description automatically generated">
            <a:extLst>
              <a:ext uri="{FF2B5EF4-FFF2-40B4-BE49-F238E27FC236}">
                <a16:creationId xmlns:a16="http://schemas.microsoft.com/office/drawing/2014/main" id="{9A633BD9-3B4F-4FCE-1108-A85783F89E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026" y="1960418"/>
            <a:ext cx="5779981" cy="385332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568D32F-FD56-C12A-8241-BD628BACE18A}"/>
              </a:ext>
            </a:extLst>
          </p:cNvPr>
          <p:cNvSpPr txBox="1"/>
          <p:nvPr/>
        </p:nvSpPr>
        <p:spPr>
          <a:xfrm>
            <a:off x="747026" y="5905579"/>
            <a:ext cx="518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/>
              <a:t>|PSNR 27[dB] | CR 0.1 | 38400 Muestras |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06781F6-8330-BD3E-BA47-F71D795528F6}"/>
              </a:ext>
            </a:extLst>
          </p:cNvPr>
          <p:cNvSpPr txBox="1"/>
          <p:nvPr/>
        </p:nvSpPr>
        <p:spPr>
          <a:xfrm>
            <a:off x="747026" y="1473623"/>
            <a:ext cx="5348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/>
              <a:t>KodakIm18 (512x768) 393 KB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D86FFDB-89D1-8BC2-DC43-DDEEB3ECF7AE}"/>
              </a:ext>
            </a:extLst>
          </p:cNvPr>
          <p:cNvSpPr txBox="1"/>
          <p:nvPr/>
        </p:nvSpPr>
        <p:spPr>
          <a:xfrm>
            <a:off x="7140102" y="1473623"/>
            <a:ext cx="3430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 err="1"/>
              <a:t>Lenna</a:t>
            </a:r>
            <a:r>
              <a:rPr lang="es-CL" dirty="0"/>
              <a:t> (512x512) 256 KB 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4AD7474-29A7-980E-2091-FBD7E86E071D}"/>
              </a:ext>
            </a:extLst>
          </p:cNvPr>
          <p:cNvSpPr txBox="1"/>
          <p:nvPr/>
        </p:nvSpPr>
        <p:spPr>
          <a:xfrm>
            <a:off x="7140102" y="6417996"/>
            <a:ext cx="2602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/>
              <a:t>25.20 KB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0F94312-5E0F-5FF3-BBA4-49FFA1348FE6}"/>
              </a:ext>
            </a:extLst>
          </p:cNvPr>
          <p:cNvSpPr txBox="1"/>
          <p:nvPr/>
        </p:nvSpPr>
        <p:spPr>
          <a:xfrm>
            <a:off x="971249" y="6509822"/>
            <a:ext cx="2602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/>
              <a:t>36.60 KB</a:t>
            </a:r>
          </a:p>
        </p:txBody>
      </p:sp>
    </p:spTree>
    <p:extLst>
      <p:ext uri="{BB962C8B-B14F-4D97-AF65-F5344CB8AC3E}">
        <p14:creationId xmlns:p14="http://schemas.microsoft.com/office/powerpoint/2010/main" val="23182983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F23E82-E624-4229-8236-5FAF034AEE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8222" y="0"/>
            <a:ext cx="2120630" cy="1325562"/>
          </a:xfrm>
        </p:spPr>
        <p:txBody>
          <a:bodyPr/>
          <a:lstStyle/>
          <a:p>
            <a:r>
              <a:rPr lang="es-CL" dirty="0"/>
              <a:t>CSAE</a:t>
            </a:r>
          </a:p>
        </p:txBody>
      </p:sp>
      <p:pic>
        <p:nvPicPr>
          <p:cNvPr id="5" name="Content Placeholder 4" descr="A city at night with trees and buildings&#10;&#10;Description automatically generated">
            <a:extLst>
              <a:ext uri="{FF2B5EF4-FFF2-40B4-BE49-F238E27FC236}">
                <a16:creationId xmlns:a16="http://schemas.microsoft.com/office/drawing/2014/main" id="{F544E3AA-6AAF-C7D7-E4C4-D8EB1029DF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46" y="608038"/>
            <a:ext cx="7839808" cy="5848746"/>
          </a:xfr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1E99CC4-5772-9C1E-4B84-0C1ECEC4CF80}"/>
              </a:ext>
            </a:extLst>
          </p:cNvPr>
          <p:cNvCxnSpPr>
            <a:cxnSpLocks/>
          </p:cNvCxnSpPr>
          <p:nvPr/>
        </p:nvCxnSpPr>
        <p:spPr>
          <a:xfrm flipV="1">
            <a:off x="7809722" y="3072929"/>
            <a:ext cx="3226961" cy="133112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306AF33-5AD9-9A11-720D-C863484C7493}"/>
              </a:ext>
            </a:extLst>
          </p:cNvPr>
          <p:cNvCxnSpPr>
            <a:cxnSpLocks/>
          </p:cNvCxnSpPr>
          <p:nvPr/>
        </p:nvCxnSpPr>
        <p:spPr>
          <a:xfrm>
            <a:off x="7800392" y="4758612"/>
            <a:ext cx="3236291" cy="80935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38078AF-AEF8-8536-0332-3EAF9173248F}"/>
              </a:ext>
            </a:extLst>
          </p:cNvPr>
          <p:cNvSpPr txBox="1"/>
          <p:nvPr/>
        </p:nvSpPr>
        <p:spPr>
          <a:xfrm>
            <a:off x="8337756" y="1548882"/>
            <a:ext cx="28685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/>
              <a:t>Curauma.tiff</a:t>
            </a:r>
          </a:p>
          <a:p>
            <a:r>
              <a:rPr lang="es-CL" dirty="0"/>
              <a:t>Tamaño : 11.821 MB</a:t>
            </a:r>
          </a:p>
          <a:p>
            <a:r>
              <a:rPr lang="es-CL" dirty="0" err="1"/>
              <a:t>Size</a:t>
            </a:r>
            <a:r>
              <a:rPr lang="es-CL" dirty="0"/>
              <a:t> :  4032 x 3008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E733965-EBED-1E61-217F-97A3248F302B}"/>
              </a:ext>
            </a:extLst>
          </p:cNvPr>
          <p:cNvSpPr txBox="1"/>
          <p:nvPr/>
        </p:nvSpPr>
        <p:spPr>
          <a:xfrm>
            <a:off x="8266923" y="5810453"/>
            <a:ext cx="33399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/>
              <a:t>Tamaño : 1 MB </a:t>
            </a:r>
          </a:p>
          <a:p>
            <a:r>
              <a:rPr lang="es-CL" dirty="0"/>
              <a:t> PSNR   : 30 [dB]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793F8E5-6912-301A-A2D3-FE11BB3750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7755" y="3072929"/>
            <a:ext cx="2698928" cy="249503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0000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5AFE469-772A-CC05-7F02-C4CF35B83B5A}"/>
              </a:ext>
            </a:extLst>
          </p:cNvPr>
          <p:cNvCxnSpPr>
            <a:cxnSpLocks/>
          </p:cNvCxnSpPr>
          <p:nvPr/>
        </p:nvCxnSpPr>
        <p:spPr>
          <a:xfrm flipV="1">
            <a:off x="7455159" y="3072929"/>
            <a:ext cx="882596" cy="133112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1357D4F-C4DE-99E9-63CA-D8C565E3B314}"/>
              </a:ext>
            </a:extLst>
          </p:cNvPr>
          <p:cNvCxnSpPr>
            <a:cxnSpLocks/>
          </p:cNvCxnSpPr>
          <p:nvPr/>
        </p:nvCxnSpPr>
        <p:spPr>
          <a:xfrm>
            <a:off x="7455159" y="4758612"/>
            <a:ext cx="882596" cy="80935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E5D7DD87-DC73-16C2-790E-A572A31CD59B}"/>
              </a:ext>
            </a:extLst>
          </p:cNvPr>
          <p:cNvSpPr/>
          <p:nvPr/>
        </p:nvSpPr>
        <p:spPr>
          <a:xfrm>
            <a:off x="7445829" y="4404049"/>
            <a:ext cx="354563" cy="35456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73242245"/>
      </p:ext>
    </p:extLst>
  </p:cSld>
  <p:clrMapOvr>
    <a:masterClrMapping/>
  </p:clrMapOvr>
</p:sld>
</file>

<file path=ppt/theme/theme1.xml><?xml version="1.0" encoding="utf-8"?>
<a:theme xmlns:a="http://schemas.openxmlformats.org/drawingml/2006/main" name="View">
  <a:themeElements>
    <a:clrScheme name="View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3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7B713C7F-58B7-4AE9-B361-B13EB9EC4C0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View</Template>
  <TotalTime>391</TotalTime>
  <Words>296</Words>
  <Application>Microsoft Office PowerPoint</Application>
  <PresentationFormat>Widescreen</PresentationFormat>
  <Paragraphs>75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Century Schoolbook</vt:lpstr>
      <vt:lpstr>Wingdings 2</vt:lpstr>
      <vt:lpstr>View</vt:lpstr>
      <vt:lpstr>Compresión con Compressed Sensing y Deep Learning</vt:lpstr>
      <vt:lpstr>Compressed Sensing</vt:lpstr>
      <vt:lpstr>CS Decoder </vt:lpstr>
      <vt:lpstr>Matriz Phi Generada</vt:lpstr>
      <vt:lpstr>CS Auto Encoder</vt:lpstr>
      <vt:lpstr>Dataset</vt:lpstr>
      <vt:lpstr>CS Decoder 64x64</vt:lpstr>
      <vt:lpstr>CS Auto Encoder 16x16 (CSAE)</vt:lpstr>
      <vt:lpstr>CSAE</vt:lpstr>
      <vt:lpstr>Gráficos Tamaño y CR</vt:lpstr>
      <vt:lpstr>CNN </vt:lpstr>
      <vt:lpstr>CNN </vt:lpstr>
      <vt:lpstr>PowerPoint Presentation</vt:lpstr>
      <vt:lpstr>Conclusión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Compresión con Compressed Sensing y Deep Learning</dc:title>
  <dc:creator>Rodrigo Muñoz Gomez</dc:creator>
  <cp:lastModifiedBy>Rodrigo Muñoz Gomez</cp:lastModifiedBy>
  <cp:revision>3</cp:revision>
  <dcterms:created xsi:type="dcterms:W3CDTF">2023-12-15T02:08:54Z</dcterms:created>
  <dcterms:modified xsi:type="dcterms:W3CDTF">2023-12-15T15:00:21Z</dcterms:modified>
</cp:coreProperties>
</file>